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7" r:id="rId3"/>
    <p:sldId id="268" r:id="rId4"/>
    <p:sldId id="269" r:id="rId5"/>
    <p:sldId id="271" r:id="rId6"/>
    <p:sldId id="270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3DA34-7610-4198-8A0C-DE9A2F165C12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40B0C-C08E-49CA-AA72-EE555022A200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225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711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72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907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400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641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65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2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89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71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87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35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0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05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84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89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17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21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u.lt/en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uu.se/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nibo.it/en/university/organisation/administrative-divisions-1/diri-international-relations/diri-international-relations-division" TargetMode="External"/><Relationship Id="rId11" Type="http://schemas.openxmlformats.org/officeDocument/2006/relationships/hyperlink" Target="https://www.cityu.edu.hk/" TargetMode="External"/><Relationship Id="rId5" Type="http://schemas.openxmlformats.org/officeDocument/2006/relationships/image" Target="../media/image8.png"/><Relationship Id="rId10" Type="http://schemas.openxmlformats.org/officeDocument/2006/relationships/hyperlink" Target="https://www.nus.edu.sg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oia.tu.ac.th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5290" y="887451"/>
            <a:ext cx="7772400" cy="2387600"/>
          </a:xfrm>
        </p:spPr>
        <p:txBody>
          <a:bodyPr>
            <a:normAutofit/>
          </a:bodyPr>
          <a:lstStyle/>
          <a:p>
            <a:r>
              <a:rPr lang="it-IT" sz="7200" b="1" dirty="0">
                <a:latin typeface="+mn-lt"/>
              </a:rPr>
              <a:t>TOOLKIT</a:t>
            </a:r>
            <a:endParaRPr lang="en-GB" b="1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005780" y="3096370"/>
            <a:ext cx="5574890" cy="2387600"/>
          </a:xfrm>
        </p:spPr>
        <p:txBody>
          <a:bodyPr>
            <a:normAutofit/>
          </a:bodyPr>
          <a:lstStyle/>
          <a:p>
            <a:r>
              <a:rPr lang="it-IT" sz="4400" b="1" dirty="0"/>
              <a:t>WP 7 - DISSEMINATION</a:t>
            </a:r>
            <a:endParaRPr lang="en-US" sz="44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29860" y="205324"/>
            <a:ext cx="2434875" cy="40828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302" y="146182"/>
            <a:ext cx="1109568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62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" y="333375"/>
            <a:ext cx="7548664" cy="1152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97574"/>
              </p:ext>
            </p:extLst>
          </p:nvPr>
        </p:nvGraphicFramePr>
        <p:xfrm>
          <a:off x="167930" y="1614566"/>
          <a:ext cx="8028507" cy="4497154"/>
        </p:xfrm>
        <a:graphic>
          <a:graphicData uri="http://schemas.openxmlformats.org/drawingml/2006/table">
            <a:tbl>
              <a:tblPr/>
              <a:tblGrid>
                <a:gridCol w="1009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8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03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Activities</a:t>
                      </a:r>
                      <a:endParaRPr lang="it-IT" sz="16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Personnel</a:t>
                      </a:r>
                      <a:endParaRPr lang="it-IT" sz="16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086">
                <a:tc>
                  <a:txBody>
                    <a:bodyPr/>
                    <a:lstStyle/>
                    <a:p>
                      <a:pPr marL="252095" indent="-2520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nn-NO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No.</a:t>
                      </a:r>
                      <a:endParaRPr lang="it-IT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095" indent="-2520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Title</a:t>
                      </a:r>
                      <a:endParaRPr lang="it-IT" sz="16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786">
                <a:tc>
                  <a:txBody>
                    <a:bodyPr/>
                    <a:lstStyle/>
                    <a:p>
                      <a:pPr marL="252095" indent="-2520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305435" algn="l"/>
                        </a:tabLst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Project Website and Social Networks Profiles </a:t>
                      </a:r>
                      <a:endParaRPr lang="en-US" sz="1600" b="1" noProof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Co-leaders and Asian partners</a:t>
                      </a:r>
                    </a:p>
                  </a:txBody>
                  <a:tcPr marL="21571" marR="21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146">
                <a:tc>
                  <a:txBody>
                    <a:bodyPr/>
                    <a:lstStyle/>
                    <a:p>
                      <a:pPr marL="252095" indent="-2520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it-IT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New Promotional materials for Asian Universities to attract new international partners </a:t>
                      </a:r>
                      <a:r>
                        <a:rPr lang="en-US" sz="16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distributed online + promotional videos</a:t>
                      </a: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Co-leaders and Asian partners</a:t>
                      </a:r>
                    </a:p>
                  </a:txBody>
                  <a:tcPr marL="21571" marR="21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256">
                <a:tc>
                  <a:txBody>
                    <a:bodyPr/>
                    <a:lstStyle/>
                    <a:p>
                      <a:pPr marL="252095" indent="-2520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it-IT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305435" algn="l"/>
                          <a:tab pos="252095" algn="l"/>
                        </a:tabLst>
                      </a:pPr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Visibility Actions for Asian IROS- </a:t>
                      </a: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budget remodulation requested </a:t>
                      </a:r>
                      <a:r>
                        <a:rPr lang="en-US" sz="1600" b="1" noProof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to implement </a:t>
                      </a: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PC websites</a:t>
                      </a: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Consortium</a:t>
                      </a:r>
                      <a:r>
                        <a:rPr lang="en-US" sz="1600" baseline="0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 partners</a:t>
                      </a:r>
                      <a:endParaRPr lang="en-US" sz="1600" noProof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21571" marR="21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4709">
                <a:tc>
                  <a:txBody>
                    <a:bodyPr/>
                    <a:lstStyle/>
                    <a:p>
                      <a:pPr marL="252095" indent="-2520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 Report on TOOLKIT methodology and best practices – </a:t>
                      </a:r>
                      <a:r>
                        <a:rPr lang="en-US" sz="16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Online Tool</a:t>
                      </a:r>
                    </a:p>
                  </a:txBody>
                  <a:tcPr marL="21571" marR="21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noProof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Consortium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Partners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21571" marR="21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35352"/>
                  </a:ext>
                </a:extLst>
              </a:tr>
            </a:tbl>
          </a:graphicData>
        </a:graphic>
      </p:graphicFrame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14289" y="333375"/>
            <a:ext cx="765110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WP 7 – DISSEMINATION OF THE PROJECT’S RESULTS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it-IT" sz="2400" b="1" dirty="0"/>
              <a:t>Activities -NEW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9405" y="297077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pic>
        <p:nvPicPr>
          <p:cNvPr id="1026" name="Picture 2" descr="C:\Users\lucia.ippolito2\Desktop\download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6437" y="2838156"/>
            <a:ext cx="590844" cy="590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018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" y="0"/>
            <a:ext cx="7548664" cy="9365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238297" y="153322"/>
            <a:ext cx="7651108" cy="1017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WP 7 – </a:t>
            </a:r>
            <a:r>
              <a:rPr lang="it-IT" altLang="it-IT" sz="2800" b="1" dirty="0" err="1"/>
              <a:t>Project’s</a:t>
            </a:r>
            <a:r>
              <a:rPr lang="it-IT" altLang="it-IT" sz="2800" b="1" dirty="0"/>
              <a:t> </a:t>
            </a:r>
            <a:r>
              <a:rPr lang="it-IT" altLang="it-IT" sz="2800" b="1" dirty="0" err="1"/>
              <a:t>Promotional</a:t>
            </a:r>
            <a:r>
              <a:rPr lang="it-IT" altLang="it-IT" sz="2800" b="1" dirty="0"/>
              <a:t> Video </a:t>
            </a:r>
            <a:endParaRPr lang="en-US" altLang="it-IT" sz="24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9405" y="81095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79B6A238-75DD-49BC-928A-6A871CCEC7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917" y="1351348"/>
            <a:ext cx="3883706" cy="227985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176A86-A030-4A3D-B2CB-0DBBF8BF6695}"/>
              </a:ext>
            </a:extLst>
          </p:cNvPr>
          <p:cNvSpPr txBox="1"/>
          <p:nvPr/>
        </p:nvSpPr>
        <p:spPr>
          <a:xfrm>
            <a:off x="4572000" y="1564413"/>
            <a:ext cx="3377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AIM: </a:t>
            </a:r>
            <a:r>
              <a:rPr lang="it-IT" dirty="0" err="1"/>
              <a:t>presenting</a:t>
            </a:r>
            <a:r>
              <a:rPr lang="it-IT" dirty="0"/>
              <a:t> the project and sharing the results </a:t>
            </a:r>
            <a:r>
              <a:rPr lang="it-IT" dirty="0" err="1"/>
              <a:t>achieved</a:t>
            </a:r>
            <a:r>
              <a:rPr lang="it-IT" dirty="0"/>
              <a:t> so far from the </a:t>
            </a:r>
            <a:r>
              <a:rPr lang="it-IT" dirty="0" err="1"/>
              <a:t>beneficiaries</a:t>
            </a:r>
            <a:r>
              <a:rPr lang="it-IT" dirty="0"/>
              <a:t> point of view</a:t>
            </a:r>
            <a:endParaRPr lang="en-US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CDE4B00-4D54-4564-86F6-B435ED58756C}"/>
              </a:ext>
            </a:extLst>
          </p:cNvPr>
          <p:cNvSpPr txBox="1"/>
          <p:nvPr/>
        </p:nvSpPr>
        <p:spPr>
          <a:xfrm>
            <a:off x="582080" y="3811589"/>
            <a:ext cx="56364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ACTIVITIES</a:t>
            </a:r>
            <a:r>
              <a:rPr lang="it-IT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/>
              <a:t>Partner Institutions </a:t>
            </a:r>
            <a:r>
              <a:rPr lang="it-IT" dirty="0" err="1"/>
              <a:t>send</a:t>
            </a:r>
            <a:r>
              <a:rPr lang="it-IT" dirty="0"/>
              <a:t> brief </a:t>
            </a:r>
            <a:r>
              <a:rPr lang="it-IT" dirty="0" err="1"/>
              <a:t>shootings</a:t>
            </a:r>
            <a:r>
              <a:rPr lang="it-IT" dirty="0"/>
              <a:t> </a:t>
            </a:r>
            <a:r>
              <a:rPr lang="it-IT" dirty="0" err="1"/>
              <a:t>according</a:t>
            </a:r>
            <a:r>
              <a:rPr lang="it-IT" dirty="0"/>
              <a:t> to the </a:t>
            </a:r>
            <a:r>
              <a:rPr lang="it-IT" dirty="0" err="1"/>
              <a:t>instrucions</a:t>
            </a:r>
            <a:r>
              <a:rPr lang="it-IT" dirty="0"/>
              <a:t> </a:t>
            </a:r>
            <a:r>
              <a:rPr lang="it-IT" dirty="0" err="1"/>
              <a:t>provided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/>
              <a:t>UNIBO</a:t>
            </a:r>
            <a:r>
              <a:rPr lang="it-IT" dirty="0"/>
              <a:t> </a:t>
            </a:r>
            <a:r>
              <a:rPr lang="it-IT" dirty="0" err="1"/>
              <a:t>manages</a:t>
            </a:r>
            <a:r>
              <a:rPr lang="it-IT" dirty="0"/>
              <a:t> the </a:t>
            </a:r>
            <a:r>
              <a:rPr lang="it-IT" dirty="0" err="1"/>
              <a:t>subcontracting</a:t>
            </a:r>
            <a:r>
              <a:rPr lang="it-IT" dirty="0"/>
              <a:t> </a:t>
            </a:r>
            <a:r>
              <a:rPr lang="it-IT" dirty="0" err="1"/>
              <a:t>process</a:t>
            </a:r>
            <a:r>
              <a:rPr lang="it-IT" dirty="0"/>
              <a:t> of a </a:t>
            </a:r>
            <a:r>
              <a:rPr lang="it-IT" dirty="0" err="1"/>
              <a:t>professional</a:t>
            </a:r>
            <a:r>
              <a:rPr lang="it-IT" dirty="0"/>
              <a:t> for video editing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/>
              <a:t>CONSORTIUM </a:t>
            </a:r>
            <a:r>
              <a:rPr lang="it-IT" dirty="0" err="1"/>
              <a:t>validates</a:t>
            </a:r>
            <a:r>
              <a:rPr lang="it-IT" dirty="0"/>
              <a:t> the video </a:t>
            </a:r>
            <a:r>
              <a:rPr lang="it-IT" dirty="0" err="1"/>
              <a:t>produced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disseminated</a:t>
            </a:r>
            <a:r>
              <a:rPr lang="it-IT" dirty="0"/>
              <a:t> online</a:t>
            </a:r>
            <a:endParaRPr lang="it-IT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B5B6EF5-8A5E-4EA8-BDF5-FED4127D2D18}"/>
              </a:ext>
            </a:extLst>
          </p:cNvPr>
          <p:cNvSpPr txBox="1"/>
          <p:nvPr/>
        </p:nvSpPr>
        <p:spPr>
          <a:xfrm>
            <a:off x="6211314" y="3355518"/>
            <a:ext cx="2674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SHOOTINGS SENT BY THE FIRST WEEK OF NOVEMBER </a:t>
            </a:r>
            <a:endParaRPr lang="en-US" b="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7B719D-E833-453A-8D41-8D790EEDE10A}"/>
              </a:ext>
            </a:extLst>
          </p:cNvPr>
          <p:cNvSpPr txBox="1"/>
          <p:nvPr/>
        </p:nvSpPr>
        <p:spPr>
          <a:xfrm>
            <a:off x="6260691" y="4795976"/>
            <a:ext cx="2434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NEW DEADLINE: </a:t>
            </a:r>
            <a:r>
              <a:rPr lang="it-IT" b="1" dirty="0" err="1">
                <a:solidFill>
                  <a:srgbClr val="FF0000"/>
                </a:solidFill>
              </a:rPr>
              <a:t>as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soon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as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possible</a:t>
            </a:r>
            <a:r>
              <a:rPr lang="it-IT" b="1" dirty="0">
                <a:solidFill>
                  <a:srgbClr val="FF0000"/>
                </a:solidFill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286638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" y="0"/>
            <a:ext cx="7548664" cy="9365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238297" y="153322"/>
            <a:ext cx="7651108" cy="1017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WP 7 – Asian Partners </a:t>
            </a:r>
            <a:r>
              <a:rPr lang="it-IT" altLang="it-IT" sz="2800" b="1" dirty="0" err="1"/>
              <a:t>Promotional</a:t>
            </a:r>
            <a:r>
              <a:rPr lang="it-IT" altLang="it-IT" sz="2800" b="1" dirty="0"/>
              <a:t> Brochures </a:t>
            </a:r>
            <a:endParaRPr lang="en-US" altLang="it-IT" sz="24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9405" y="81095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pic>
        <p:nvPicPr>
          <p:cNvPr id="1026" name="Picture 2" descr="Guida al brochure design: crea una brochure in 5 passaggi - Venngage Blog">
            <a:extLst>
              <a:ext uri="{FF2B5EF4-FFF2-40B4-BE49-F238E27FC236}">
                <a16:creationId xmlns:a16="http://schemas.microsoft.com/office/drawing/2014/main" id="{DC4F658C-338D-48FE-A268-20334B77B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498" y="1487560"/>
            <a:ext cx="3732882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5C6FB9F-76B1-42C7-8FCB-5430BA486716}"/>
              </a:ext>
            </a:extLst>
          </p:cNvPr>
          <p:cNvSpPr txBox="1"/>
          <p:nvPr/>
        </p:nvSpPr>
        <p:spPr>
          <a:xfrm>
            <a:off x="238297" y="1525433"/>
            <a:ext cx="37328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The </a:t>
            </a:r>
            <a:r>
              <a:rPr lang="it-IT" sz="2400" dirty="0" err="1"/>
              <a:t>aim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to </a:t>
            </a:r>
            <a:r>
              <a:rPr lang="it-IT" sz="2400" dirty="0" err="1"/>
              <a:t>promote</a:t>
            </a:r>
            <a:r>
              <a:rPr lang="it-IT" sz="2400" dirty="0"/>
              <a:t> </a:t>
            </a:r>
            <a:r>
              <a:rPr lang="it-IT" sz="2400" dirty="0" err="1"/>
              <a:t>your</a:t>
            </a:r>
            <a:r>
              <a:rPr lang="it-IT" sz="2400" dirty="0"/>
              <a:t> </a:t>
            </a:r>
            <a:r>
              <a:rPr lang="it-IT" sz="2400" dirty="0" err="1"/>
              <a:t>university</a:t>
            </a:r>
            <a:r>
              <a:rPr lang="it-IT" sz="2400" dirty="0"/>
              <a:t> </a:t>
            </a:r>
            <a:r>
              <a:rPr lang="it-IT" sz="2400" dirty="0" err="1"/>
              <a:t>internationally</a:t>
            </a:r>
            <a:endParaRPr lang="it-IT" sz="2400" dirty="0"/>
          </a:p>
          <a:p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To be distributed online</a:t>
            </a:r>
          </a:p>
          <a:p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Funds </a:t>
            </a:r>
            <a:r>
              <a:rPr lang="it-IT" sz="2400" dirty="0" err="1"/>
              <a:t>allocated</a:t>
            </a:r>
            <a:r>
              <a:rPr lang="it-IT" sz="2400" dirty="0"/>
              <a:t> for </a:t>
            </a:r>
            <a:r>
              <a:rPr lang="it-IT" sz="2400" dirty="0" err="1"/>
              <a:t>each</a:t>
            </a:r>
            <a:r>
              <a:rPr lang="it-IT" sz="2400" dirty="0"/>
              <a:t> </a:t>
            </a:r>
            <a:r>
              <a:rPr lang="it-IT" sz="2400" dirty="0" err="1"/>
              <a:t>university</a:t>
            </a:r>
            <a:r>
              <a:rPr lang="it-IT" sz="2400" dirty="0"/>
              <a:t>: </a:t>
            </a:r>
            <a:r>
              <a:rPr lang="it-IT" sz="2400" b="1" u="sng" dirty="0">
                <a:solidFill>
                  <a:srgbClr val="FF0000"/>
                </a:solidFill>
              </a:rPr>
              <a:t>500 EUR </a:t>
            </a:r>
            <a:r>
              <a:rPr lang="it-IT" sz="2400" dirty="0"/>
              <a:t>for graphic design</a:t>
            </a:r>
          </a:p>
          <a:p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E480B00-9D2C-4AD3-A31B-F91B916CF57D}"/>
              </a:ext>
            </a:extLst>
          </p:cNvPr>
          <p:cNvSpPr txBox="1"/>
          <p:nvPr/>
        </p:nvSpPr>
        <p:spPr>
          <a:xfrm>
            <a:off x="4363499" y="3743552"/>
            <a:ext cx="44990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/>
              <a:t>Documents</a:t>
            </a:r>
            <a:r>
              <a:rPr lang="it-IT" sz="2400" dirty="0"/>
              <a:t> to be </a:t>
            </a:r>
            <a:r>
              <a:rPr lang="it-IT" sz="2400" dirty="0" err="1"/>
              <a:t>provided</a:t>
            </a:r>
            <a:r>
              <a:rPr lang="it-IT" sz="2400" dirty="0"/>
              <a:t> in </a:t>
            </a:r>
            <a:r>
              <a:rPr lang="it-IT" sz="2400" dirty="0" err="1"/>
              <a:t>order</a:t>
            </a:r>
            <a:r>
              <a:rPr lang="it-IT" sz="2400" dirty="0"/>
              <a:t> to start the procedure: </a:t>
            </a:r>
          </a:p>
          <a:p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u="sng" dirty="0">
                <a:solidFill>
                  <a:srgbClr val="FF0000"/>
                </a:solidFill>
              </a:rPr>
              <a:t>Plan of the Brochure </a:t>
            </a:r>
            <a:r>
              <a:rPr lang="it-IT" sz="2400" b="1" u="sng" dirty="0" err="1">
                <a:solidFill>
                  <a:srgbClr val="FF0000"/>
                </a:solidFill>
              </a:rPr>
              <a:t>contents</a:t>
            </a:r>
            <a:endParaRPr lang="it-IT" sz="2400" b="1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Quotation</a:t>
            </a:r>
            <a:r>
              <a:rPr lang="it-IT" sz="2400" dirty="0"/>
              <a:t> from graphic company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0420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A2B97E86-B2F8-4F55-9266-C863CD2432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4314"/>
            <a:ext cx="9144000" cy="4849789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97DCB0B-C285-4C72-ACC0-1EA405B86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8007392" cy="1064314"/>
          </a:xfr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defTabSz="457200"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  <a:ea typeface="+mn-ea"/>
                <a:cs typeface="+mn-cs"/>
              </a:rPr>
              <a:t>Some </a:t>
            </a:r>
            <a:r>
              <a:rPr lang="it-IT" sz="2800" b="1" dirty="0" err="1">
                <a:solidFill>
                  <a:schemeClr val="tx1"/>
                </a:solidFill>
                <a:ea typeface="+mn-ea"/>
                <a:cs typeface="+mn-cs"/>
              </a:rPr>
              <a:t>ideas</a:t>
            </a:r>
            <a:r>
              <a:rPr lang="it-IT" sz="2800" b="1" dirty="0">
                <a:solidFill>
                  <a:schemeClr val="tx1"/>
                </a:solidFill>
                <a:ea typeface="+mn-ea"/>
                <a:cs typeface="+mn-cs"/>
              </a:rPr>
              <a:t>…. </a:t>
            </a:r>
            <a:endParaRPr lang="en-US" sz="2800" b="1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FD69DA-8C32-43C5-B085-D3D84F553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185" y="1486412"/>
            <a:ext cx="5285453" cy="3395304"/>
          </a:xfrm>
        </p:spPr>
        <p:txBody>
          <a:bodyPr>
            <a:normAutofit/>
          </a:bodyPr>
          <a:lstStyle/>
          <a:p>
            <a:r>
              <a:rPr lang="it-IT" dirty="0" err="1"/>
              <a:t>Key</a:t>
            </a:r>
            <a:r>
              <a:rPr lang="it-IT" dirty="0"/>
              <a:t> info </a:t>
            </a:r>
            <a:r>
              <a:rPr lang="it-IT" dirty="0" err="1"/>
              <a:t>about</a:t>
            </a:r>
            <a:r>
              <a:rPr lang="it-IT" dirty="0"/>
              <a:t> the University (ex. Vision Mission)</a:t>
            </a:r>
          </a:p>
          <a:p>
            <a:r>
              <a:rPr lang="it-IT" dirty="0"/>
              <a:t>Academic </a:t>
            </a:r>
            <a:r>
              <a:rPr lang="it-IT" dirty="0" err="1"/>
              <a:t>offer</a:t>
            </a:r>
            <a:endParaRPr lang="it-IT" dirty="0"/>
          </a:p>
          <a:p>
            <a:r>
              <a:rPr lang="it-IT" dirty="0"/>
              <a:t>International opportunities</a:t>
            </a:r>
          </a:p>
          <a:p>
            <a:r>
              <a:rPr lang="it-IT" dirty="0"/>
              <a:t>Students </a:t>
            </a:r>
            <a:r>
              <a:rPr lang="it-IT" dirty="0" err="1"/>
              <a:t>services</a:t>
            </a:r>
            <a:endParaRPr lang="it-IT" dirty="0"/>
          </a:p>
          <a:p>
            <a:r>
              <a:rPr lang="it-IT" dirty="0"/>
              <a:t>Links to the </a:t>
            </a:r>
            <a:r>
              <a:rPr lang="it-IT" dirty="0" err="1"/>
              <a:t>dedicated</a:t>
            </a:r>
            <a:r>
              <a:rPr lang="it-IT" dirty="0"/>
              <a:t> </a:t>
            </a:r>
            <a:r>
              <a:rPr lang="it-IT" dirty="0" err="1"/>
              <a:t>webpages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en-US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814A82B-F902-4ACB-93C6-D005D4F103D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391" y="33873"/>
            <a:ext cx="1124659" cy="12049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4326C6E-E082-4683-B25E-E8AD45D309D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7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" y="0"/>
            <a:ext cx="7548664" cy="9365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238297" y="153322"/>
            <a:ext cx="7651108" cy="1017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WP 7 – Asian Partners IRO </a:t>
            </a:r>
            <a:r>
              <a:rPr lang="it-IT" altLang="it-IT" sz="2800" b="1" dirty="0" err="1"/>
              <a:t>Pages</a:t>
            </a:r>
            <a:r>
              <a:rPr lang="it-IT" altLang="it-IT" sz="2800" b="1" dirty="0"/>
              <a:t> </a:t>
            </a:r>
            <a:r>
              <a:rPr lang="it-IT" altLang="it-IT" sz="2800" b="1" dirty="0" err="1"/>
              <a:t>updates</a:t>
            </a:r>
            <a:r>
              <a:rPr lang="it-IT" altLang="it-IT" sz="2800" b="1" dirty="0"/>
              <a:t> </a:t>
            </a:r>
            <a:endParaRPr lang="en-US" altLang="it-IT" sz="24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9405" y="81095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pic>
        <p:nvPicPr>
          <p:cNvPr id="2050" name="Picture 2" descr="Le 5 caratteristiche essenziali di un sito web aziendale efficace">
            <a:extLst>
              <a:ext uri="{FF2B5EF4-FFF2-40B4-BE49-F238E27FC236}">
                <a16:creationId xmlns:a16="http://schemas.microsoft.com/office/drawing/2014/main" id="{295D895A-4022-48AB-A5DD-A9AB57D1D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20" y="1170962"/>
            <a:ext cx="4986648" cy="2792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2DBFB22-4212-483A-8502-F5D82097216B}"/>
              </a:ext>
            </a:extLst>
          </p:cNvPr>
          <p:cNvSpPr txBox="1"/>
          <p:nvPr/>
        </p:nvSpPr>
        <p:spPr>
          <a:xfrm>
            <a:off x="5541541" y="1423240"/>
            <a:ext cx="34574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Home in English? </a:t>
            </a:r>
          </a:p>
          <a:p>
            <a:r>
              <a:rPr lang="it-IT" sz="2000" dirty="0"/>
              <a:t>IRO Page</a:t>
            </a:r>
          </a:p>
          <a:p>
            <a:r>
              <a:rPr lang="it-IT" sz="2000" dirty="0"/>
              <a:t>IRO Page in English? </a:t>
            </a:r>
          </a:p>
          <a:p>
            <a:r>
              <a:rPr lang="it-IT" sz="2000" dirty="0" err="1"/>
              <a:t>Which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focus for </a:t>
            </a:r>
            <a:r>
              <a:rPr lang="it-IT" sz="2000" dirty="0" err="1"/>
              <a:t>your</a:t>
            </a:r>
            <a:r>
              <a:rPr lang="it-IT" sz="2000" dirty="0"/>
              <a:t> </a:t>
            </a:r>
            <a:r>
              <a:rPr lang="it-IT" sz="2000" dirty="0" err="1"/>
              <a:t>strategy</a:t>
            </a:r>
            <a:r>
              <a:rPr lang="it-IT" sz="2000" dirty="0"/>
              <a:t>?</a:t>
            </a:r>
          </a:p>
          <a:p>
            <a:endParaRPr lang="it-IT" sz="2000" dirty="0"/>
          </a:p>
          <a:p>
            <a:r>
              <a:rPr lang="it-IT" sz="2000" dirty="0" err="1"/>
              <a:t>Examples</a:t>
            </a:r>
            <a:r>
              <a:rPr lang="it-IT" sz="2000" dirty="0"/>
              <a:t> </a:t>
            </a:r>
            <a:r>
              <a:rPr lang="it-IT" sz="2000" dirty="0" err="1"/>
              <a:t>websites</a:t>
            </a:r>
            <a:endParaRPr lang="it-IT" sz="2000" dirty="0"/>
          </a:p>
          <a:p>
            <a:r>
              <a:rPr lang="it-IT" sz="2000" dirty="0">
                <a:hlinkClick r:id="rId6"/>
              </a:rPr>
              <a:t>UNIBO </a:t>
            </a:r>
            <a:endParaRPr lang="it-IT" sz="2000" dirty="0"/>
          </a:p>
          <a:p>
            <a:r>
              <a:rPr lang="it-IT" sz="2000" dirty="0">
                <a:hlinkClick r:id="rId7"/>
              </a:rPr>
              <a:t>UPPSALA UNIVERSITY</a:t>
            </a:r>
            <a:endParaRPr lang="it-IT" sz="2000" dirty="0"/>
          </a:p>
          <a:p>
            <a:r>
              <a:rPr lang="it-IT" sz="2000" dirty="0">
                <a:hlinkClick r:id="rId8"/>
              </a:rPr>
              <a:t>VILNIUS UNIVERSITY</a:t>
            </a:r>
            <a:endParaRPr lang="it-IT" sz="2000" dirty="0"/>
          </a:p>
          <a:p>
            <a:r>
              <a:rPr lang="it-IT" sz="2000" dirty="0">
                <a:hlinkClick r:id="rId9"/>
              </a:rPr>
              <a:t>THAMMASAT UNIVERSITY</a:t>
            </a:r>
            <a:endParaRPr lang="it-IT" sz="2000" dirty="0"/>
          </a:p>
          <a:p>
            <a:r>
              <a:rPr lang="it-IT" sz="2000" dirty="0">
                <a:hlinkClick r:id="rId10"/>
              </a:rPr>
              <a:t>NUS</a:t>
            </a:r>
            <a:endParaRPr lang="it-IT" sz="2000" dirty="0"/>
          </a:p>
          <a:p>
            <a:r>
              <a:rPr lang="it-IT" sz="2000" dirty="0">
                <a:hlinkClick r:id="rId11"/>
              </a:rPr>
              <a:t>CITY UNIVERSITY OF HONG KONG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7F24D41-79EF-4896-8188-50BED8D029F0}"/>
              </a:ext>
            </a:extLst>
          </p:cNvPr>
          <p:cNvSpPr txBox="1"/>
          <p:nvPr/>
        </p:nvSpPr>
        <p:spPr>
          <a:xfrm>
            <a:off x="337520" y="4215763"/>
            <a:ext cx="52995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/>
              <a:t>Documents</a:t>
            </a:r>
            <a:r>
              <a:rPr lang="it-IT" sz="2000" b="1" dirty="0"/>
              <a:t> to be </a:t>
            </a:r>
            <a:r>
              <a:rPr lang="it-IT" sz="2000" b="1" dirty="0" err="1"/>
              <a:t>provided</a:t>
            </a:r>
            <a:r>
              <a:rPr lang="it-IT" sz="2000" b="1" dirty="0"/>
              <a:t> in </a:t>
            </a:r>
            <a:r>
              <a:rPr lang="it-IT" sz="2000" b="1" dirty="0" err="1"/>
              <a:t>order</a:t>
            </a:r>
            <a:r>
              <a:rPr lang="it-IT" sz="2000" b="1" dirty="0"/>
              <a:t> to start the procedure: </a:t>
            </a:r>
          </a:p>
          <a:p>
            <a:r>
              <a:rPr lang="it-IT" sz="2000" b="1" u="sng" dirty="0">
                <a:solidFill>
                  <a:srgbClr val="FF0000"/>
                </a:solidFill>
              </a:rPr>
              <a:t>Plan for the website </a:t>
            </a:r>
            <a:r>
              <a:rPr lang="it-IT" sz="2000" b="1" u="sng" dirty="0" err="1">
                <a:solidFill>
                  <a:srgbClr val="FF0000"/>
                </a:solidFill>
              </a:rPr>
              <a:t>updates</a:t>
            </a:r>
            <a:endParaRPr lang="it-IT" sz="2000" b="1" u="sng" dirty="0">
              <a:solidFill>
                <a:srgbClr val="FF0000"/>
              </a:solidFill>
            </a:endParaRPr>
          </a:p>
          <a:p>
            <a:r>
              <a:rPr lang="it-IT" sz="2000" dirty="0" err="1"/>
              <a:t>Quotation</a:t>
            </a:r>
            <a:r>
              <a:rPr lang="it-IT" sz="2000" dirty="0"/>
              <a:t> for the </a:t>
            </a:r>
            <a:r>
              <a:rPr lang="it-IT" sz="2000" dirty="0" err="1"/>
              <a:t>required</a:t>
            </a:r>
            <a:r>
              <a:rPr lang="it-IT" sz="2000" dirty="0"/>
              <a:t> </a:t>
            </a:r>
            <a:r>
              <a:rPr lang="it-IT" sz="2000" dirty="0" err="1"/>
              <a:t>services</a:t>
            </a:r>
            <a:endParaRPr lang="it-IT" sz="2000" dirty="0"/>
          </a:p>
          <a:p>
            <a:endParaRPr lang="it-IT" sz="2000" dirty="0"/>
          </a:p>
          <a:p>
            <a:r>
              <a:rPr lang="it-IT" sz="2000" b="1" dirty="0"/>
              <a:t>Funds </a:t>
            </a:r>
            <a:r>
              <a:rPr lang="it-IT" sz="2000" b="1" dirty="0" err="1"/>
              <a:t>allocated</a:t>
            </a:r>
            <a:endParaRPr lang="it-IT" sz="2000" b="1" dirty="0"/>
          </a:p>
          <a:p>
            <a:r>
              <a:rPr lang="it-IT" sz="2000" b="1" u="sng" dirty="0">
                <a:solidFill>
                  <a:srgbClr val="FF0000"/>
                </a:solidFill>
              </a:rPr>
              <a:t>3.500 </a:t>
            </a:r>
            <a:r>
              <a:rPr lang="it-IT" sz="2000" b="1" u="sng" dirty="0" err="1">
                <a:solidFill>
                  <a:srgbClr val="FF0000"/>
                </a:solidFill>
              </a:rPr>
              <a:t>each</a:t>
            </a:r>
            <a:r>
              <a:rPr lang="it-IT" sz="2000" b="1" u="sng" dirty="0">
                <a:solidFill>
                  <a:srgbClr val="FF0000"/>
                </a:solidFill>
              </a:rPr>
              <a:t> Institution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651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" y="0"/>
            <a:ext cx="7548664" cy="9365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238297" y="153322"/>
            <a:ext cx="7651108" cy="1017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WP 7 – Asian Partners Brochures &amp; websites  </a:t>
            </a:r>
            <a:endParaRPr lang="en-US" altLang="it-IT" sz="24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9405" y="81095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pic>
        <p:nvPicPr>
          <p:cNvPr id="1028" name="Picture 4" descr="Important News Updates Stock Illustrations – 46 Important News Updates  Stock Illustrations, Vectors &amp; Clipart - Dreamstime">
            <a:extLst>
              <a:ext uri="{FF2B5EF4-FFF2-40B4-BE49-F238E27FC236}">
                <a16:creationId xmlns:a16="http://schemas.microsoft.com/office/drawing/2014/main" id="{1FB0F2CC-D364-4BB3-8242-639B8F450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2" y="192659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3368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1341</TotalTime>
  <Words>312</Words>
  <Application>Microsoft Office PowerPoint</Application>
  <PresentationFormat>Presentazione su schermo (4:3)</PresentationFormat>
  <Paragraphs>73</Paragraphs>
  <Slides>7</Slides>
  <Notes>5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TOOLKIT</vt:lpstr>
      <vt:lpstr>Presentazione standard di PowerPoint</vt:lpstr>
      <vt:lpstr>Presentazione standard di PowerPoint</vt:lpstr>
      <vt:lpstr>Presentazione standard di PowerPoint</vt:lpstr>
      <vt:lpstr>Some ideas…. 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TOOLKIT</dc:title>
  <dc:creator>Lucia Ippolito</dc:creator>
  <cp:lastModifiedBy>Lucia Ippolito</cp:lastModifiedBy>
  <cp:revision>69</cp:revision>
  <dcterms:created xsi:type="dcterms:W3CDTF">2020-01-02T16:22:08Z</dcterms:created>
  <dcterms:modified xsi:type="dcterms:W3CDTF">2021-11-25T17:11:48Z</dcterms:modified>
</cp:coreProperties>
</file>